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B57E"/>
    <a:srgbClr val="C6CE86"/>
    <a:srgbClr val="92E6B4"/>
    <a:srgbClr val="64ECF1"/>
    <a:srgbClr val="F0B682"/>
    <a:srgbClr val="90DFB0"/>
    <a:srgbClr val="FFA2A2"/>
    <a:srgbClr val="62E8EC"/>
    <a:srgbClr val="78ED54"/>
    <a:srgbClr val="EB9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75" d="100"/>
          <a:sy n="75" d="100"/>
        </p:scale>
        <p:origin x="2940" y="294"/>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10/8/2020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10/8/2020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10/8/2020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2860431"/>
            <a:ext cx="6703695" cy="2168769"/>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a:t>
            </a:r>
            <a:r>
              <a:rPr lang="en-US" sz="3600">
                <a:latin typeface="Arial" panose="020B0604020202020204" pitchFamily="34" charset="0"/>
                <a:cs typeface="Arial" panose="020B0604020202020204" pitchFamily="34" charset="0"/>
              </a:rPr>
              <a:t>phylogenomic survey of bioactive metabolites in </a:t>
            </a:r>
            <a:r>
              <a:rPr lang="en-US" sz="3600" i="1">
                <a:latin typeface="Arial" panose="020B0604020202020204" pitchFamily="34" charset="0"/>
                <a:cs typeface="Arial" panose="020B0604020202020204" pitchFamily="34" charset="0"/>
              </a:rPr>
              <a:t>Scutellaria </a:t>
            </a:r>
            <a:r>
              <a:rPr lang="en-US" sz="3600">
                <a:latin typeface="Arial" panose="020B0604020202020204" pitchFamily="34" charset="0"/>
                <a:cs typeface="Arial" panose="020B0604020202020204" pitchFamily="34" charset="0"/>
              </a:rPr>
              <a:t>reveals multiple species with significant medicinal potential</a:t>
            </a: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504402"/>
            <a:ext cx="7772400"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Maximum likelihood phylogenetic </a:t>
            </a:r>
            <a:r>
              <a:rPr lang="en-US" sz="1000" dirty="0">
                <a:latin typeface="Arial" panose="020B0604020202020204" pitchFamily="34" charset="0"/>
                <a:cs typeface="Arial" panose="020B0604020202020204" pitchFamily="34" charset="0"/>
              </a:rPr>
              <a:t>tree inferred </a:t>
            </a:r>
            <a:r>
              <a:rPr lang="en-US" sz="1000">
                <a:latin typeface="Arial" panose="020B0604020202020204" pitchFamily="34" charset="0"/>
                <a:cs typeface="Arial" panose="020B0604020202020204" pitchFamily="34" charset="0"/>
              </a:rPr>
              <a:t>from 3 chloroplast genome regions for 51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and 1 outgroup</a:t>
            </a:r>
            <a:r>
              <a:rPr lang="en-US" sz="1000" i="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To </a:t>
            </a:r>
            <a:r>
              <a:rPr lang="en-US" sz="1000" dirty="0">
                <a:latin typeface="Arial" panose="020B0604020202020204" pitchFamily="34" charset="0"/>
                <a:cs typeface="Arial" panose="020B0604020202020204" pitchFamily="34" charset="0"/>
              </a:rPr>
              <a:t>facilitate downstream analysis, the </a:t>
            </a:r>
            <a:r>
              <a:rPr lang="en-US" sz="1000">
                <a:latin typeface="Arial" panose="020B0604020202020204" pitchFamily="34" charset="0"/>
                <a:cs typeface="Arial" panose="020B0604020202020204" pitchFamily="34" charset="0"/>
              </a:rPr>
              <a:t>tree is </a:t>
            </a:r>
            <a:r>
              <a:rPr lang="en-US" sz="1000" dirty="0">
                <a:latin typeface="Arial" panose="020B0604020202020204" pitchFamily="34" charset="0"/>
                <a:cs typeface="Arial" panose="020B0604020202020204" pitchFamily="34" charset="0"/>
              </a:rPr>
              <a:t>subdivided </a:t>
            </a:r>
            <a:r>
              <a:rPr lang="en-US" sz="1000">
                <a:latin typeface="Arial" panose="020B0604020202020204" pitchFamily="34" charset="0"/>
                <a:cs typeface="Arial" panose="020B0604020202020204" pitchFamily="34" charset="0"/>
              </a:rPr>
              <a:t>into 5 color-coded clades based on grouping of species within the tree.</a:t>
            </a:r>
            <a:endParaRPr lang="en-US" sz="1000" b="1" dirty="0">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82345A1-531B-4A8E-8F06-A68699D9E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338" y="0"/>
            <a:ext cx="6043723" cy="9504402"/>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F007F672-CAE9-47EF-8D95-09A9D7C9E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997" y="4385125"/>
            <a:ext cx="3898272" cy="4176719"/>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AFA55A36-2402-4261-8B4E-B3875BB1F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169" y="184665"/>
            <a:ext cx="3958710" cy="3958710"/>
          </a:xfrm>
          <a:prstGeom prst="rect">
            <a:avLst/>
          </a:prstGeom>
        </p:spPr>
      </p:pic>
      <p:sp>
        <p:nvSpPr>
          <p:cNvPr id="5" name="TextBox 4">
            <a:extLst>
              <a:ext uri="{FF2B5EF4-FFF2-40B4-BE49-F238E27FC236}">
                <a16:creationId xmlns:a16="http://schemas.microsoft.com/office/drawing/2014/main" id="{D54DC91A-8BA0-4317-BED8-D3230417C3A0}"/>
              </a:ext>
            </a:extLst>
          </p:cNvPr>
          <p:cNvSpPr txBox="1"/>
          <p:nvPr/>
        </p:nvSpPr>
        <p:spPr>
          <a:xfrm>
            <a:off x="0" y="8581072"/>
            <a:ext cx="7772400"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Aerial metabolite concentrations measured </a:t>
            </a:r>
            <a:r>
              <a:rPr lang="en-US" sz="1000" dirty="0">
                <a:latin typeface="Arial" panose="020B0604020202020204" pitchFamily="34" charset="0"/>
                <a:cs typeface="Arial" panose="020B0604020202020204" pitchFamily="34" charset="0"/>
              </a:rPr>
              <a:t>with High Performance Liquid Chromatography (HPLC</a:t>
            </a:r>
            <a:r>
              <a:rPr lang="en-US" sz="1000">
                <a:latin typeface="Arial" panose="020B0604020202020204" pitchFamily="34" charset="0"/>
                <a:cs typeface="Arial" panose="020B0604020202020204" pitchFamily="34" charset="0"/>
              </a:rPr>
              <a:t>) for 76 species </a:t>
            </a:r>
            <a:r>
              <a:rPr lang="en-US" sz="1000" dirty="0">
                <a:latin typeface="Arial" panose="020B0604020202020204" pitchFamily="34" charset="0"/>
                <a:cs typeface="Arial" panose="020B0604020202020204" pitchFamily="34" charset="0"/>
              </a:rPr>
              <a:t>of </a:t>
            </a:r>
            <a:r>
              <a:rPr lang="en-US" sz="1000" i="1" dirty="0">
                <a:latin typeface="Arial" panose="020B0604020202020204" pitchFamily="34" charset="0"/>
                <a:cs typeface="Arial" panose="020B0604020202020204" pitchFamily="34" charset="0"/>
              </a:rPr>
              <a:t>Scutellaria</a:t>
            </a:r>
            <a:r>
              <a:rPr lang="en-US" sz="1000">
                <a:latin typeface="Arial" panose="020B0604020202020204" pitchFamily="34" charset="0"/>
                <a:cs typeface="Arial" panose="020B0604020202020204" pitchFamily="34" charset="0"/>
              </a:rPr>
              <a:t>. (A) Heatmap of collected data.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a:t>
            </a:r>
            <a:r>
              <a:rPr lang="en-US" sz="1000">
                <a:latin typeface="Arial" panose="020B0604020202020204" pitchFamily="34" charset="0"/>
                <a:cs typeface="Arial" panose="020B0604020202020204" pitchFamily="34" charset="0"/>
              </a:rPr>
              <a:t>solvent), and species for which fresh tissue was used are indicated by an asterisk on the right side of the heatmap. </a:t>
            </a:r>
            <a:r>
              <a:rPr lang="en-US" sz="1000" dirty="0">
                <a:latin typeface="Arial" panose="020B0604020202020204" pitchFamily="34" charset="0"/>
                <a:cs typeface="Arial" panose="020B0604020202020204" pitchFamily="34" charset="0"/>
              </a:rPr>
              <a:t>Data for herbarium tissue samples is shown at 500 ppm (0.5 mg sample / 1 mL solvent</a:t>
            </a:r>
            <a:r>
              <a:rPr lang="en-US" sz="1000">
                <a:latin typeface="Arial" panose="020B0604020202020204" pitchFamily="34" charset="0"/>
                <a:cs typeface="Arial" panose="020B0604020202020204" pitchFamily="34" charset="0"/>
              </a:rPr>
              <a:t>). (B) Multiple Correspondance Analysis (MCA) results with overlaid 80% confidence ellipses generated from binarized metabolite data. Each colored circle represent a species, and the color of the circle represents phylogenentic clade, as shown in Figure 1. (C) Variable representations from MCA. Each variable represents the prescence (indicated with “TRUE) or absence (indicated with “FALSE) of a metabolite, and are color-coded according to the site of accumulation that is predicted by the proposed flavonoid pathway for </a:t>
            </a:r>
            <a:r>
              <a:rPr lang="en-US" sz="1000" i="1">
                <a:latin typeface="Arial" panose="020B0604020202020204" pitchFamily="34" charset="0"/>
                <a:cs typeface="Arial" panose="020B0604020202020204" pitchFamily="34" charset="0"/>
              </a:rPr>
              <a:t>S. baicalensis</a:t>
            </a:r>
            <a:r>
              <a:rPr lang="en-US" sz="100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AADE6A-D8FD-489B-BEF2-40D6DDD20719}"/>
              </a:ext>
            </a:extLst>
          </p:cNvPr>
          <p:cNvSpPr txBox="1"/>
          <p:nvPr/>
        </p:nvSpPr>
        <p:spPr>
          <a:xfrm>
            <a:off x="0" y="46166"/>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3639727" y="46919"/>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sp>
        <p:nvSpPr>
          <p:cNvPr id="18" name="TextBox 17">
            <a:extLst>
              <a:ext uri="{FF2B5EF4-FFF2-40B4-BE49-F238E27FC236}">
                <a16:creationId xmlns:a16="http://schemas.microsoft.com/office/drawing/2014/main" id="{BE84EC1A-3B1B-41B6-8D79-9514D33B889D}"/>
              </a:ext>
            </a:extLst>
          </p:cNvPr>
          <p:cNvSpPr txBox="1"/>
          <p:nvPr/>
        </p:nvSpPr>
        <p:spPr>
          <a:xfrm>
            <a:off x="3639727" y="4272231"/>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10" name="Picture 9" descr="Graphical user interface&#10;&#10;Description automatically generated">
            <a:extLst>
              <a:ext uri="{FF2B5EF4-FFF2-40B4-BE49-F238E27FC236}">
                <a16:creationId xmlns:a16="http://schemas.microsoft.com/office/drawing/2014/main" id="{B8A5793F-27D5-4A02-BBF8-67CD7CEF3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371" y="86059"/>
            <a:ext cx="3389356" cy="8475785"/>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499985"/>
            <a:ext cx="7772400" cy="553998"/>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3. </a:t>
            </a:r>
            <a:r>
              <a:rPr lang="en-US" sz="1000">
                <a:latin typeface="Arial" panose="020B0604020202020204" pitchFamily="34" charset="0"/>
                <a:cs typeface="Arial" panose="020B0604020202020204" pitchFamily="34" charset="0"/>
              </a:rPr>
              <a:t>Representative </a:t>
            </a:r>
            <a:r>
              <a:rPr lang="en-US" sz="1000" dirty="0">
                <a:latin typeface="Arial" panose="020B0604020202020204" pitchFamily="34" charset="0"/>
                <a:cs typeface="Arial" panose="020B0604020202020204" pitchFamily="34" charset="0"/>
              </a:rPr>
              <a:t>images </a:t>
            </a:r>
            <a:r>
              <a:rPr lang="en-US" sz="1000">
                <a:latin typeface="Arial" panose="020B0604020202020204" pitchFamily="34" charset="0"/>
                <a:cs typeface="Arial" panose="020B0604020202020204" pitchFamily="34" charset="0"/>
              </a:rPr>
              <a:t>of 14 </a:t>
            </a:r>
            <a:r>
              <a:rPr lang="en-US" sz="1000" dirty="0">
                <a:latin typeface="Arial" panose="020B0604020202020204" pitchFamily="34" charset="0"/>
                <a:cs typeface="Arial" panose="020B0604020202020204" pitchFamily="34" charset="0"/>
              </a:rPr>
              <a:t>species </a:t>
            </a:r>
            <a:r>
              <a:rPr lang="en-US" sz="1000">
                <a:latin typeface="Arial" panose="020B0604020202020204" pitchFamily="34" charset="0"/>
                <a:cs typeface="Arial" panose="020B0604020202020204" pitchFamily="34" charset="0"/>
              </a:rPr>
              <a:t>of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selected for additional metabolite and genome size profiling. </a:t>
            </a:r>
            <a:r>
              <a:rPr lang="en-US" sz="1000" dirty="0">
                <a:latin typeface="Arial" panose="020B0604020202020204" pitchFamily="34" charset="0"/>
                <a:cs typeface="Arial" panose="020B0604020202020204" pitchFamily="34" charset="0"/>
              </a:rPr>
              <a:t>Scale bar in bottom left of images represents a length of 5 cm. Images without a scale </a:t>
            </a:r>
            <a:r>
              <a:rPr lang="en-US" sz="1000">
                <a:latin typeface="Arial" panose="020B0604020202020204" pitchFamily="34" charset="0"/>
                <a:cs typeface="Arial" panose="020B0604020202020204" pitchFamily="34" charset="0"/>
              </a:rPr>
              <a:t>bar did not </a:t>
            </a:r>
            <a:r>
              <a:rPr lang="en-US" sz="1000" dirty="0">
                <a:latin typeface="Arial" panose="020B0604020202020204" pitchFamily="34" charset="0"/>
                <a:cs typeface="Arial" panose="020B0604020202020204" pitchFamily="34" charset="0"/>
              </a:rPr>
              <a:t>have a ruler included in the image. Colored circles next to species names indicate the clade which the species belongs to.</a:t>
            </a:r>
            <a:endParaRPr lang="en-US" sz="10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363728" y="4630091"/>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131428" y="2507851"/>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41704" y="2524961"/>
            <a:ext cx="1368783" cy="1830476"/>
            <a:chOff x="5000005" y="2744880"/>
            <a:chExt cx="914264" cy="122264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914264" cy="185019"/>
              <a:chOff x="6189694" y="5960010"/>
              <a:chExt cx="914264" cy="18501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776537" cy="185019"/>
              </a:xfrm>
              <a:prstGeom prst="rect">
                <a:avLst/>
              </a:prstGeom>
              <a:noFill/>
            </p:spPr>
            <p:txBody>
              <a:bodyPr wrap="squar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5142771" y="4631504"/>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715543" y="6701645"/>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3636766" y="269368"/>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402232" y="6553062"/>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2328148" y="4558655"/>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F2B57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36641" y="2553630"/>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2170698" y="340276"/>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2E6B4"/>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123405" y="298860"/>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64ECF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5308891" y="242212"/>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606570" y="6598974"/>
            <a:ext cx="1263417" cy="1883165"/>
            <a:chOff x="3922061" y="3520818"/>
            <a:chExt cx="752942"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21131" r="18615"/>
            <a:stretch/>
          </p:blipFill>
          <p:spPr>
            <a:xfrm>
              <a:off x="3922061" y="3520818"/>
              <a:ext cx="752942"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9" name="Group 8">
            <a:extLst>
              <a:ext uri="{FF2B5EF4-FFF2-40B4-BE49-F238E27FC236}">
                <a16:creationId xmlns:a16="http://schemas.microsoft.com/office/drawing/2014/main" id="{E5AF4AF2-BDA1-4994-AA15-A62FA2A25DA2}"/>
              </a:ext>
            </a:extLst>
          </p:cNvPr>
          <p:cNvGrpSpPr/>
          <p:nvPr/>
        </p:nvGrpSpPr>
        <p:grpSpPr>
          <a:xfrm>
            <a:off x="6117233" y="2453584"/>
            <a:ext cx="1520565" cy="1973230"/>
            <a:chOff x="6075622" y="6515039"/>
            <a:chExt cx="1520565" cy="1973230"/>
          </a:xfrm>
        </p:grpSpPr>
        <p:grpSp>
          <p:nvGrpSpPr>
            <p:cNvPr id="5" name="Group 4">
              <a:extLst>
                <a:ext uri="{FF2B5EF4-FFF2-40B4-BE49-F238E27FC236}">
                  <a16:creationId xmlns:a16="http://schemas.microsoft.com/office/drawing/2014/main" id="{8B14522E-9C86-4485-B9E4-A4E7061ED5A1}"/>
                </a:ext>
              </a:extLst>
            </p:cNvPr>
            <p:cNvGrpSpPr/>
            <p:nvPr/>
          </p:nvGrpSpPr>
          <p:grpSpPr>
            <a:xfrm>
              <a:off x="6075622" y="6515039"/>
              <a:ext cx="1520565" cy="1651680"/>
              <a:chOff x="5827732" y="6182234"/>
              <a:chExt cx="1621774" cy="1761616"/>
            </a:xfrm>
          </p:grpSpPr>
          <p:pic>
            <p:nvPicPr>
              <p:cNvPr id="3" name="Picture 2" descr="A vase of flowers on a table&#10;&#10;Description automatically generated">
                <a:extLst>
                  <a:ext uri="{FF2B5EF4-FFF2-40B4-BE49-F238E27FC236}">
                    <a16:creationId xmlns:a16="http://schemas.microsoft.com/office/drawing/2014/main" id="{DE534B9D-52F7-4733-8616-F58822F5084F}"/>
                  </a:ext>
                </a:extLst>
              </p:cNvPr>
              <p:cNvPicPr>
                <a:picLocks noChangeAspect="1"/>
              </p:cNvPicPr>
              <p:nvPr/>
            </p:nvPicPr>
            <p:blipFill rotWithShape="1">
              <a:blip r:embed="rId20">
                <a:extLst>
                  <a:ext uri="{28A0092B-C50C-407E-A947-70E740481C1C}">
                    <a14:useLocalDpi xmlns:a14="http://schemas.microsoft.com/office/drawing/2010/main" val="0"/>
                  </a:ext>
                </a:extLst>
              </a:blip>
              <a:srcRect l="17205" r="13749"/>
              <a:stretch/>
            </p:blipFill>
            <p:spPr>
              <a:xfrm>
                <a:off x="5827732" y="6182234"/>
                <a:ext cx="1621774" cy="1761616"/>
              </a:xfrm>
              <a:prstGeom prst="rect">
                <a:avLst/>
              </a:prstGeom>
            </p:spPr>
          </p:pic>
          <p:sp>
            <p:nvSpPr>
              <p:cNvPr id="4" name="Rectangle 3">
                <a:extLst>
                  <a:ext uri="{FF2B5EF4-FFF2-40B4-BE49-F238E27FC236}">
                    <a16:creationId xmlns:a16="http://schemas.microsoft.com/office/drawing/2014/main" id="{45B7B0FA-EB45-44D4-97B5-3E9C5D3732CD}"/>
                  </a:ext>
                </a:extLst>
              </p:cNvPr>
              <p:cNvSpPr/>
              <p:nvPr/>
            </p:nvSpPr>
            <p:spPr>
              <a:xfrm>
                <a:off x="5855968" y="7876095"/>
                <a:ext cx="293331"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D2134871-5BFF-430B-AF94-D8343AFC67C4}"/>
                </a:ext>
              </a:extLst>
            </p:cNvPr>
            <p:cNvGrpSpPr/>
            <p:nvPr/>
          </p:nvGrpSpPr>
          <p:grpSpPr>
            <a:xfrm>
              <a:off x="6340803" y="8211270"/>
              <a:ext cx="1105567" cy="276999"/>
              <a:chOff x="6274447" y="8203354"/>
              <a:chExt cx="1105567" cy="276999"/>
            </a:xfrm>
          </p:grpSpPr>
          <p:sp>
            <p:nvSpPr>
              <p:cNvPr id="6" name="TextBox 5">
                <a:extLst>
                  <a:ext uri="{FF2B5EF4-FFF2-40B4-BE49-F238E27FC236}">
                    <a16:creationId xmlns:a16="http://schemas.microsoft.com/office/drawing/2014/main" id="{369599DA-0EDC-4757-9321-84485FF419BB}"/>
                  </a:ext>
                </a:extLst>
              </p:cNvPr>
              <p:cNvSpPr txBox="1"/>
              <p:nvPr/>
            </p:nvSpPr>
            <p:spPr>
              <a:xfrm>
                <a:off x="6465614" y="8203354"/>
                <a:ext cx="914400" cy="276999"/>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wrightii</a:t>
                </a:r>
              </a:p>
            </p:txBody>
          </p:sp>
          <p:sp>
            <p:nvSpPr>
              <p:cNvPr id="7" name="Oval 6">
                <a:extLst>
                  <a:ext uri="{FF2B5EF4-FFF2-40B4-BE49-F238E27FC236}">
                    <a16:creationId xmlns:a16="http://schemas.microsoft.com/office/drawing/2014/main" id="{2B8190BF-603D-48E6-AE22-A1B24A6D5503}"/>
                  </a:ext>
                </a:extLst>
              </p:cNvPr>
              <p:cNvSpPr/>
              <p:nvPr/>
            </p:nvSpPr>
            <p:spPr>
              <a:xfrm>
                <a:off x="6274447" y="8239179"/>
                <a:ext cx="205348" cy="205348"/>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1" y="9350514"/>
            <a:ext cx="7772400" cy="707886"/>
          </a:xfrm>
          <a:prstGeom prst="rect">
            <a:avLst/>
          </a:prstGeom>
          <a:noFill/>
        </p:spPr>
        <p:txBody>
          <a:bodyPr wrap="square" rtlCol="0">
            <a:spAutoFit/>
          </a:bodyPr>
          <a:lstStyle/>
          <a:p>
            <a:r>
              <a:rPr lang="en-US" sz="1000" b="1">
                <a:latin typeface="Arial" panose="020B0604020202020204" pitchFamily="34" charset="0"/>
                <a:cs typeface="Arial" panose="020B0604020202020204" pitchFamily="34" charset="0"/>
              </a:rPr>
              <a:t>Figure 4. </a:t>
            </a:r>
            <a:r>
              <a:rPr lang="en-US" sz="1000">
                <a:latin typeface="Arial" panose="020B0604020202020204" pitchFamily="34" charset="0"/>
                <a:cs typeface="Arial" panose="020B0604020202020204" pitchFamily="34" charset="0"/>
              </a:rPr>
              <a:t>Organ-specific metabolite </a:t>
            </a:r>
            <a:r>
              <a:rPr lang="en-US" sz="1000" dirty="0">
                <a:latin typeface="Arial" panose="020B0604020202020204" pitchFamily="34" charset="0"/>
                <a:cs typeface="Arial" panose="020B0604020202020204" pitchFamily="34" charset="0"/>
              </a:rPr>
              <a:t>data collected </a:t>
            </a:r>
            <a:r>
              <a:rPr lang="en-US" sz="1000">
                <a:latin typeface="Arial" panose="020B0604020202020204" pitchFamily="34" charset="0"/>
                <a:cs typeface="Arial" panose="020B0604020202020204" pitchFamily="34" charset="0"/>
              </a:rPr>
              <a:t>from 14 </a:t>
            </a:r>
            <a:r>
              <a:rPr lang="en-US" sz="1000" i="1" dirty="0">
                <a:latin typeface="Arial" panose="020B0604020202020204" pitchFamily="34" charset="0"/>
                <a:cs typeface="Arial" panose="020B0604020202020204" pitchFamily="34" charset="0"/>
              </a:rPr>
              <a:t>Scutellaria </a:t>
            </a:r>
            <a:r>
              <a:rPr lang="en-US" sz="1000" dirty="0">
                <a:latin typeface="Arial" panose="020B0604020202020204" pitchFamily="34" charset="0"/>
                <a:cs typeface="Arial" panose="020B0604020202020204" pitchFamily="34" charset="0"/>
              </a:rPr>
              <a:t>species via High Performance Liquid Chromatography (HPLC). Species are ordered based on phylogenetic </a:t>
            </a:r>
            <a:r>
              <a:rPr lang="en-US" sz="1000">
                <a:latin typeface="Arial" panose="020B0604020202020204" pitchFamily="34" charset="0"/>
                <a:cs typeface="Arial" panose="020B0604020202020204" pitchFamily="34" charset="0"/>
              </a:rPr>
              <a:t>relationship determined </a:t>
            </a:r>
            <a:r>
              <a:rPr lang="en-US" sz="1000" dirty="0">
                <a:latin typeface="Arial" panose="020B0604020202020204" pitchFamily="34" charset="0"/>
                <a:cs typeface="Arial" panose="020B0604020202020204" pitchFamily="34" charset="0"/>
              </a:rPr>
              <a:t>from chloroplast genome </a:t>
            </a:r>
            <a:r>
              <a:rPr lang="en-US" sz="1000">
                <a:latin typeface="Arial" panose="020B0604020202020204" pitchFamily="34" charset="0"/>
                <a:cs typeface="Arial" panose="020B0604020202020204" pitchFamily="34" charset="0"/>
              </a:rPr>
              <a:t>data, and colored </a:t>
            </a:r>
            <a:r>
              <a:rPr lang="en-US" sz="10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a:t>
            </a:r>
            <a:r>
              <a:rPr lang="en-US" sz="1000">
                <a:latin typeface="Arial" panose="020B0604020202020204" pitchFamily="34" charset="0"/>
                <a:cs typeface="Arial" panose="020B0604020202020204" pitchFamily="34" charset="0"/>
              </a:rPr>
              <a:t>. Metabolite numbering and color-coding was assigned based </a:t>
            </a:r>
            <a:r>
              <a:rPr lang="en-US" sz="1000" dirty="0">
                <a:latin typeface="Arial" panose="020B0604020202020204" pitchFamily="34" charset="0"/>
                <a:cs typeface="Arial" panose="020B0604020202020204" pitchFamily="34" charset="0"/>
              </a:rPr>
              <a:t>on proposed flavonoid pathway for </a:t>
            </a:r>
            <a:r>
              <a:rPr lang="en-US" sz="1000" i="1" dirty="0">
                <a:latin typeface="Arial" panose="020B0604020202020204" pitchFamily="34" charset="0"/>
                <a:cs typeface="Arial" panose="020B0604020202020204" pitchFamily="34" charset="0"/>
              </a:rPr>
              <a:t>S. baicalensis</a:t>
            </a:r>
            <a:r>
              <a:rPr lang="en-US" sz="1000" dirty="0">
                <a:latin typeface="Arial" panose="020B0604020202020204" pitchFamily="34" charset="0"/>
                <a:cs typeface="Arial" panose="020B0604020202020204" pitchFamily="34" charset="0"/>
              </a:rPr>
              <a:t>.</a:t>
            </a:r>
            <a:endParaRPr lang="en-US" sz="1000" b="1" dirty="0">
              <a:latin typeface="Arial" panose="020B0604020202020204" pitchFamily="34" charset="0"/>
              <a:cs typeface="Arial" panose="020B0604020202020204"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C363CCBD-578F-49ED-A796-4A4D242B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8328" y="2132827"/>
            <a:ext cx="1345690" cy="3498793"/>
          </a:xfrm>
          <a:prstGeom prst="rect">
            <a:avLst/>
          </a:prstGeom>
        </p:spPr>
      </p:pic>
      <p:pic>
        <p:nvPicPr>
          <p:cNvPr id="4" name="Picture 3" descr="Chart, bar chart&#10;&#10;Description automatically generated">
            <a:extLst>
              <a:ext uri="{FF2B5EF4-FFF2-40B4-BE49-F238E27FC236}">
                <a16:creationId xmlns:a16="http://schemas.microsoft.com/office/drawing/2014/main" id="{64B5BEAE-4B76-47C4-96EB-B578F90151CC}"/>
              </a:ext>
            </a:extLst>
          </p:cNvPr>
          <p:cNvPicPr>
            <a:picLocks noChangeAspect="1"/>
          </p:cNvPicPr>
          <p:nvPr/>
        </p:nvPicPr>
        <p:blipFill rotWithShape="1">
          <a:blip r:embed="rId3">
            <a:extLst>
              <a:ext uri="{28A0092B-C50C-407E-A947-70E740481C1C}">
                <a14:useLocalDpi xmlns:a14="http://schemas.microsoft.com/office/drawing/2010/main" val="0"/>
              </a:ext>
            </a:extLst>
          </a:blip>
          <a:srcRect b="46390"/>
          <a:stretch/>
        </p:blipFill>
        <p:spPr>
          <a:xfrm>
            <a:off x="640665" y="57487"/>
            <a:ext cx="5517663" cy="2464590"/>
          </a:xfrm>
          <a:prstGeom prst="rect">
            <a:avLst/>
          </a:prstGeom>
        </p:spPr>
      </p:pic>
      <p:pic>
        <p:nvPicPr>
          <p:cNvPr id="7" name="Picture 6" descr="Chart&#10;&#10;Description automatically generated">
            <a:extLst>
              <a:ext uri="{FF2B5EF4-FFF2-40B4-BE49-F238E27FC236}">
                <a16:creationId xmlns:a16="http://schemas.microsoft.com/office/drawing/2014/main" id="{5BE2DFD3-54A6-4EE1-B7D4-DBBBED7509F5}"/>
              </a:ext>
            </a:extLst>
          </p:cNvPr>
          <p:cNvPicPr>
            <a:picLocks noChangeAspect="1"/>
          </p:cNvPicPr>
          <p:nvPr/>
        </p:nvPicPr>
        <p:blipFill rotWithShape="1">
          <a:blip r:embed="rId4">
            <a:extLst>
              <a:ext uri="{28A0092B-C50C-407E-A947-70E740481C1C}">
                <a14:useLocalDpi xmlns:a14="http://schemas.microsoft.com/office/drawing/2010/main" val="0"/>
              </a:ext>
            </a:extLst>
          </a:blip>
          <a:srcRect b="9246"/>
          <a:stretch/>
        </p:blipFill>
        <p:spPr>
          <a:xfrm>
            <a:off x="640665" y="5065565"/>
            <a:ext cx="5517663" cy="4172220"/>
          </a:xfrm>
          <a:prstGeom prst="rect">
            <a:avLst/>
          </a:prstGeom>
        </p:spPr>
      </p:pic>
      <p:pic>
        <p:nvPicPr>
          <p:cNvPr id="10" name="Picture 9" descr="Chart&#10;&#10;Description automatically generated">
            <a:extLst>
              <a:ext uri="{FF2B5EF4-FFF2-40B4-BE49-F238E27FC236}">
                <a16:creationId xmlns:a16="http://schemas.microsoft.com/office/drawing/2014/main" id="{EF564FE9-DD79-4746-A319-3F1D18191FD4}"/>
              </a:ext>
            </a:extLst>
          </p:cNvPr>
          <p:cNvPicPr>
            <a:picLocks noChangeAspect="1"/>
          </p:cNvPicPr>
          <p:nvPr/>
        </p:nvPicPr>
        <p:blipFill rotWithShape="1">
          <a:blip r:embed="rId5">
            <a:extLst>
              <a:ext uri="{28A0092B-C50C-407E-A947-70E740481C1C}">
                <a14:useLocalDpi xmlns:a14="http://schemas.microsoft.com/office/drawing/2010/main" val="0"/>
              </a:ext>
            </a:extLst>
          </a:blip>
          <a:srcRect b="46390"/>
          <a:stretch/>
        </p:blipFill>
        <p:spPr>
          <a:xfrm>
            <a:off x="640665" y="2564610"/>
            <a:ext cx="5517663" cy="2464590"/>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385882" y="2471876"/>
            <a:ext cx="7000636"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 </a:t>
            </a:r>
            <a:r>
              <a:rPr lang="en-US" sz="1000">
                <a:latin typeface="Arial" panose="020B0604020202020204" pitchFamily="34" charset="0"/>
                <a:cs typeface="Arial" panose="020B0604020202020204" pitchFamily="34" charset="0"/>
              </a:rPr>
              <a:t>Genome size and chromosome number data for 13 </a:t>
            </a:r>
            <a:r>
              <a:rPr lang="en-US" sz="1000" i="1">
                <a:latin typeface="Arial" panose="020B0604020202020204" pitchFamily="34" charset="0"/>
                <a:cs typeface="Arial" panose="020B0604020202020204" pitchFamily="34" charset="0"/>
              </a:rPr>
              <a:t>Scutellaria </a:t>
            </a:r>
            <a:r>
              <a:rPr lang="en-US" sz="1000">
                <a:latin typeface="Arial" panose="020B0604020202020204" pitchFamily="34" charset="0"/>
                <a:cs typeface="Arial" panose="020B0604020202020204" pitchFamily="34" charset="0"/>
              </a:rPr>
              <a:t>species. Genome sizes for 10 species were measured in this study using flow cytometry. Other genome size, and all chromosome number data was collected from literature. </a:t>
            </a:r>
            <a:r>
              <a:rPr lang="en-US" sz="1000" i="1">
                <a:latin typeface="Arial" panose="020B0604020202020204" pitchFamily="34" charset="0"/>
                <a:cs typeface="Arial" panose="020B0604020202020204" pitchFamily="34" charset="0"/>
              </a:rPr>
              <a:t>S. wrightii </a:t>
            </a:r>
            <a:r>
              <a:rPr lang="en-US" sz="1000">
                <a:latin typeface="Arial" panose="020B0604020202020204" pitchFamily="34" charset="0"/>
                <a:cs typeface="Arial" panose="020B0604020202020204" pitchFamily="34" charset="0"/>
              </a:rPr>
              <a:t>was not included in the flow cytometry procedure, and neither genome size nor chromosome data has been published. Cell </a:t>
            </a:r>
            <a:r>
              <a:rPr lang="en-US" sz="1000" dirty="0">
                <a:latin typeface="Arial" panose="020B0604020202020204" pitchFamily="34" charset="0"/>
                <a:cs typeface="Arial" panose="020B0604020202020204" pitchFamily="34" charset="0"/>
              </a:rPr>
              <a:t>colors indicate phylogenetic clade, as shown in Figure 1. </a:t>
            </a:r>
            <a:endParaRPr lang="en-US" sz="10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1776335822"/>
              </p:ext>
            </p:extLst>
          </p:nvPr>
        </p:nvGraphicFramePr>
        <p:xfrm>
          <a:off x="385883" y="3179762"/>
          <a:ext cx="7000636" cy="4639769"/>
        </p:xfrm>
        <a:graphic>
          <a:graphicData uri="http://schemas.openxmlformats.org/drawingml/2006/table">
            <a:tbl>
              <a:tblPr firstRow="1" bandRow="1">
                <a:tableStyleId>{5C22544A-7EE6-4342-B048-85BDC9FD1C3A}</a:tableStyleId>
              </a:tblPr>
              <a:tblGrid>
                <a:gridCol w="1791847">
                  <a:extLst>
                    <a:ext uri="{9D8B030D-6E8A-4147-A177-3AD203B41FA5}">
                      <a16:colId xmlns:a16="http://schemas.microsoft.com/office/drawing/2014/main" val="2029667026"/>
                    </a:ext>
                  </a:extLst>
                </a:gridCol>
                <a:gridCol w="1566961">
                  <a:extLst>
                    <a:ext uri="{9D8B030D-6E8A-4147-A177-3AD203B41FA5}">
                      <a16:colId xmlns:a16="http://schemas.microsoft.com/office/drawing/2014/main" val="2119709971"/>
                    </a:ext>
                  </a:extLst>
                </a:gridCol>
                <a:gridCol w="1729625">
                  <a:extLst>
                    <a:ext uri="{9D8B030D-6E8A-4147-A177-3AD203B41FA5}">
                      <a16:colId xmlns:a16="http://schemas.microsoft.com/office/drawing/2014/main" val="1474592217"/>
                    </a:ext>
                  </a:extLst>
                </a:gridCol>
                <a:gridCol w="1912203">
                  <a:extLst>
                    <a:ext uri="{9D8B030D-6E8A-4147-A177-3AD203B41FA5}">
                      <a16:colId xmlns:a16="http://schemas.microsoft.com/office/drawing/2014/main" val="776672612"/>
                    </a:ext>
                  </a:extLst>
                </a:gridCol>
              </a:tblGrid>
              <a:tr h="281207">
                <a:tc rowSpan="2">
                  <a:txBody>
                    <a:bodyPr/>
                    <a:lstStyle/>
                    <a:p>
                      <a:r>
                        <a:rPr lang="en-US" sz="10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000">
                          <a:solidFill>
                            <a:schemeClr val="tx1"/>
                          </a:solidFill>
                          <a:latin typeface="Arial" panose="020B0604020202020204" pitchFamily="34" charset="0"/>
                          <a:cs typeface="Arial" panose="020B0604020202020204" pitchFamily="34" charset="0"/>
                        </a:rPr>
                        <a:t>Estimated genome size (</a:t>
                      </a:r>
                      <a:r>
                        <a:rPr lang="en-US" sz="1000" err="1">
                          <a:solidFill>
                            <a:schemeClr val="tx1"/>
                          </a:solidFill>
                          <a:latin typeface="Arial" panose="020B0604020202020204" pitchFamily="34" charset="0"/>
                          <a:cs typeface="Arial" panose="020B0604020202020204" pitchFamily="34" charset="0"/>
                        </a:rPr>
                        <a:t>Gbp</a:t>
                      </a:r>
                      <a:r>
                        <a:rPr lang="en-US" sz="10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a:txBody>
                    <a:bodyPr/>
                    <a:lstStyle/>
                    <a:p>
                      <a:r>
                        <a:rPr lang="en-US" sz="1000" b="0" i="1">
                          <a:latin typeface="Arial" panose="020B0604020202020204" pitchFamily="34" charset="0"/>
                          <a:cs typeface="Arial" panose="020B0604020202020204" pitchFamily="34" charset="0"/>
                        </a:rPr>
                        <a:t>S. havanensis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r>
                        <a:rPr lang="en-US" sz="1000">
                          <a:latin typeface="Arial" panose="020B0604020202020204" pitchFamily="34" charset="0"/>
                          <a:cs typeface="Arial" panose="020B0604020202020204" pitchFamily="34" charset="0"/>
                        </a:rPr>
                        <a:t>0.37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62E8EC"/>
                    </a:solidFill>
                  </a:tcPr>
                </a:tc>
                <a:extLst>
                  <a:ext uri="{0D108BD9-81ED-4DB2-BD59-A6C34878D82A}">
                    <a16:rowId xmlns:a16="http://schemas.microsoft.com/office/drawing/2014/main" val="645937159"/>
                  </a:ext>
                </a:extLst>
              </a:tr>
              <a:tr h="256386">
                <a:tc>
                  <a:txBody>
                    <a:bodyPr/>
                    <a:lstStyle/>
                    <a:p>
                      <a:r>
                        <a:rPr lang="en-US" sz="1000" i="1">
                          <a:latin typeface="Arial" panose="020B0604020202020204" pitchFamily="34" charset="0"/>
                          <a:cs typeface="Arial" panose="020B0604020202020204" pitchFamily="34" charset="0"/>
                        </a:rPr>
                        <a:t>S. insignis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0.46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83653318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indica</a:t>
                      </a:r>
                      <a:r>
                        <a:rPr lang="en-US" sz="1000" i="1">
                          <a:latin typeface="Arial" panose="020B0604020202020204" pitchFamily="34" charset="0"/>
                          <a:cs typeface="Arial" panose="020B0604020202020204" pitchFamily="34" charset="0"/>
                        </a:rPr>
                        <a:t> var. coccinea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656300199"/>
                  </a:ext>
                </a:extLst>
              </a:tr>
              <a:tr h="256386">
                <a:tc>
                  <a:txBody>
                    <a:bodyPr/>
                    <a:lstStyle/>
                    <a:p>
                      <a:r>
                        <a:rPr lang="en-US" sz="1000" i="1">
                          <a:latin typeface="Arial" panose="020B0604020202020204" pitchFamily="34" charset="0"/>
                          <a:cs typeface="Arial" panose="020B0604020202020204" pitchFamily="34" charset="0"/>
                        </a:rPr>
                        <a:t>S. barbata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0.52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0.35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2n = 26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1736535402"/>
                  </a:ext>
                </a:extLst>
              </a:tr>
              <a:tr h="256386">
                <a:tc>
                  <a:txBody>
                    <a:bodyPr/>
                    <a:lstStyle/>
                    <a:p>
                      <a:r>
                        <a:rPr lang="en-US" sz="1000" i="1">
                          <a:latin typeface="Arial" panose="020B0604020202020204" pitchFamily="34" charset="0"/>
                          <a:cs typeface="Arial" panose="020B0604020202020204" pitchFamily="34" charset="0"/>
                        </a:rPr>
                        <a:t>S. racemosa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0.37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a:latin typeface="Arial" panose="020B0604020202020204" pitchFamily="34" charset="0"/>
                          <a:cs typeface="Arial" panose="020B0604020202020204" pitchFamily="34" charset="0"/>
                        </a:rPr>
                        <a:t>2n = 18 (Cole et al., 2008)</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2515768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strigillosa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0.38 (Lee &amp; Kim, 2017)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182290418"/>
                  </a:ext>
                </a:extLst>
              </a:tr>
              <a:tr h="256386">
                <a:tc>
                  <a:txBody>
                    <a:bodyPr/>
                    <a:lstStyle/>
                    <a:p>
                      <a:r>
                        <a:rPr lang="en-US" sz="1000" i="1">
                          <a:latin typeface="Arial" panose="020B0604020202020204" pitchFamily="34" charset="0"/>
                          <a:cs typeface="Arial" panose="020B0604020202020204" pitchFamily="34" charset="0"/>
                        </a:rPr>
                        <a:t>S. dependens</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r>
                        <a:rPr lang="en-US" sz="1000" dirty="0">
                          <a:latin typeface="Arial" panose="020B0604020202020204" pitchFamily="34" charset="0"/>
                          <a:cs typeface="Arial" panose="020B0604020202020204" pitchFamily="34" charset="0"/>
                        </a:rPr>
                        <a:t>0.44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90DFB0"/>
                    </a:solidFill>
                  </a:tcPr>
                </a:tc>
                <a:extLst>
                  <a:ext uri="{0D108BD9-81ED-4DB2-BD59-A6C34878D82A}">
                    <a16:rowId xmlns:a16="http://schemas.microsoft.com/office/drawing/2014/main" val="3201326191"/>
                  </a:ext>
                </a:extLst>
              </a:tr>
              <a:tr h="256386">
                <a:tc>
                  <a:txBody>
                    <a:bodyPr/>
                    <a:lstStyle/>
                    <a:p>
                      <a:r>
                        <a:rPr lang="en-US" sz="1000" i="0">
                          <a:latin typeface="Arial" panose="020B0604020202020204" pitchFamily="34" charset="0"/>
                          <a:cs typeface="Arial" panose="020B0604020202020204" pitchFamily="34" charset="0"/>
                        </a:rPr>
                        <a:t>S. </a:t>
                      </a:r>
                      <a:r>
                        <a:rPr lang="en-US" sz="1000" i="1">
                          <a:latin typeface="Arial" panose="020B0604020202020204" pitchFamily="34" charset="0"/>
                          <a:cs typeface="Arial" panose="020B0604020202020204" pitchFamily="34" charset="0"/>
                        </a:rPr>
                        <a:t>wrightii</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1762119028"/>
                  </a:ext>
                </a:extLst>
              </a:tr>
              <a:tr h="256386">
                <a:tc>
                  <a:txBody>
                    <a:bodyPr/>
                    <a:lstStyle/>
                    <a:p>
                      <a:r>
                        <a:rPr lang="en-US" sz="1000" i="1">
                          <a:latin typeface="Arial" panose="020B0604020202020204" pitchFamily="34" charset="0"/>
                          <a:cs typeface="Arial" panose="020B0604020202020204" pitchFamily="34" charset="0"/>
                        </a:rPr>
                        <a:t>S. arenicola</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r>
                        <a:rPr lang="en-US" sz="1000" dirty="0">
                          <a:latin typeface="Arial" panose="020B0604020202020204" pitchFamily="34" charset="0"/>
                          <a:cs typeface="Arial" panose="020B0604020202020204" pitchFamily="34" charset="0"/>
                        </a:rPr>
                        <a:t>0.85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C6CE86"/>
                    </a:solidFill>
                  </a:tcPr>
                </a:tc>
                <a:extLst>
                  <a:ext uri="{0D108BD9-81ED-4DB2-BD59-A6C34878D82A}">
                    <a16:rowId xmlns:a16="http://schemas.microsoft.com/office/drawing/2014/main" val="3053878886"/>
                  </a:ext>
                </a:extLst>
              </a:tr>
              <a:tr h="256386">
                <a:tc rowSpan="3">
                  <a:txBody>
                    <a:bodyPr/>
                    <a:lstStyle/>
                    <a:p>
                      <a:r>
                        <a:rPr lang="en-US" sz="1000" i="1">
                          <a:latin typeface="Arial" panose="020B0604020202020204" pitchFamily="34" charset="0"/>
                          <a:cs typeface="Arial" panose="020B0604020202020204" pitchFamily="34" charset="0"/>
                        </a:rPr>
                        <a:t>S. baicalensis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rowSpan="3">
                  <a:txBody>
                    <a:bodyPr/>
                    <a:lstStyle/>
                    <a:p>
                      <a:r>
                        <a:rPr lang="en-US" sz="1000">
                          <a:latin typeface="Arial" panose="020B0604020202020204" pitchFamily="34" charset="0"/>
                          <a:cs typeface="Arial" panose="020B0604020202020204" pitchFamily="34" charset="0"/>
                        </a:rPr>
                        <a:t>0.54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0.38 (Xu et al., 2020)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(Xu et al., 2020)</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(Zhao et al., 2019)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r>
                        <a:rPr lang="en-US" sz="1000">
                          <a:latin typeface="Arial" panose="020B0604020202020204" pitchFamily="34" charset="0"/>
                          <a:cs typeface="Arial" panose="020B0604020202020204" pitchFamily="34" charset="0"/>
                        </a:rPr>
                        <a:t>2n = 18 (Zhao et al., 2019)</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000">
                          <a:latin typeface="Arial" panose="020B0604020202020204" pitchFamily="34" charset="0"/>
                          <a:cs typeface="Arial" panose="020B0604020202020204" pitchFamily="34" charset="0"/>
                        </a:rPr>
                        <a:t>0.41 (Cole et al., 2008)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0B682"/>
                    </a:solidFill>
                  </a:tcPr>
                </a:tc>
                <a:extLst>
                  <a:ext uri="{0D108BD9-81ED-4DB2-BD59-A6C34878D82A}">
                    <a16:rowId xmlns:a16="http://schemas.microsoft.com/office/drawing/2014/main" val="679627520"/>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altissima</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894684555"/>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tournefortii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r>
                        <a:rPr lang="en-US" sz="1000">
                          <a:latin typeface="Arial" panose="020B0604020202020204" pitchFamily="34" charset="0"/>
                          <a:cs typeface="Arial" panose="020B0604020202020204" pitchFamily="34" charset="0"/>
                        </a:rPr>
                        <a:t>0.39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solidFill>
                      <a:srgbClr val="FFA2A2"/>
                    </a:solidFill>
                  </a:tcPr>
                </a:tc>
                <a:extLst>
                  <a:ext uri="{0D108BD9-81ED-4DB2-BD59-A6C34878D82A}">
                    <a16:rowId xmlns:a16="http://schemas.microsoft.com/office/drawing/2014/main" val="2368235859"/>
                  </a:ext>
                </a:extLst>
              </a:tr>
              <a:tr h="256386">
                <a:tc>
                  <a:txBody>
                    <a:bodyPr/>
                    <a:lstStyle/>
                    <a:p>
                      <a:r>
                        <a:rPr lang="en-US" sz="1000" i="1">
                          <a:latin typeface="Arial" panose="020B0604020202020204" pitchFamily="34" charset="0"/>
                          <a:cs typeface="Arial" panose="020B0604020202020204" pitchFamily="34" charset="0"/>
                        </a:rPr>
                        <a:t>S. </a:t>
                      </a:r>
                      <a:r>
                        <a:rPr lang="en-US" sz="1000" i="1" err="1">
                          <a:latin typeface="Arial" panose="020B0604020202020204" pitchFamily="34" charset="0"/>
                          <a:cs typeface="Arial" panose="020B0604020202020204" pitchFamily="34" charset="0"/>
                        </a:rPr>
                        <a:t>leonardii</a:t>
                      </a:r>
                      <a:endParaRPr lang="en-US" sz="1000" i="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a:latin typeface="Arial" panose="020B0604020202020204" pitchFamily="34" charset="0"/>
                          <a:cs typeface="Arial" panose="020B0604020202020204" pitchFamily="34" charset="0"/>
                        </a:rPr>
                        <a:t>0.50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646048034"/>
                  </a:ext>
                </a:extLst>
              </a:tr>
              <a:tr h="256386">
                <a:tc>
                  <a:txBody>
                    <a:bodyPr/>
                    <a:lstStyle/>
                    <a:p>
                      <a:r>
                        <a:rPr lang="en-US" sz="1000" i="1" dirty="0">
                          <a:latin typeface="Arial" panose="020B0604020202020204" pitchFamily="34" charset="0"/>
                          <a:cs typeface="Arial" panose="020B0604020202020204" pitchFamily="34" charset="0"/>
                        </a:rPr>
                        <a:t>S. </a:t>
                      </a:r>
                      <a:r>
                        <a:rPr lang="en-US" sz="1000" i="1" dirty="0" err="1">
                          <a:latin typeface="Arial" panose="020B0604020202020204" pitchFamily="34" charset="0"/>
                          <a:cs typeface="Arial" panose="020B0604020202020204" pitchFamily="34" charset="0"/>
                        </a:rPr>
                        <a:t>pekenensis</a:t>
                      </a:r>
                      <a:r>
                        <a:rPr lang="en-US" sz="1000" i="1" dirty="0">
                          <a:latin typeface="Arial" panose="020B0604020202020204" pitchFamily="34" charset="0"/>
                          <a:cs typeface="Arial" panose="020B0604020202020204" pitchFamily="34" charset="0"/>
                        </a:rPr>
                        <a:t> var. </a:t>
                      </a:r>
                      <a:r>
                        <a:rPr lang="en-US" sz="1000" i="1" dirty="0" err="1">
                          <a:latin typeface="Arial" panose="020B0604020202020204" pitchFamily="34" charset="0"/>
                          <a:cs typeface="Arial" panose="020B0604020202020204" pitchFamily="34" charset="0"/>
                        </a:rPr>
                        <a:t>alpina</a:t>
                      </a:r>
                      <a:endParaRPr lang="en-US" sz="1000" i="1"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r>
                        <a:rPr lang="en-US" sz="1000" dirty="0">
                          <a:latin typeface="Arial" panose="020B0604020202020204" pitchFamily="34" charset="0"/>
                          <a:cs typeface="Arial" panose="020B0604020202020204" pitchFamily="34" charset="0"/>
                        </a:rPr>
                        <a:t>0.38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tc>
                  <a:txBody>
                    <a:bodyPr/>
                    <a:lstStyle/>
                    <a:p>
                      <a:endParaRPr lang="en-US" sz="10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86106" y="93165"/>
            <a:ext cx="6185740"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S1</a:t>
            </a:r>
            <a:r>
              <a:rPr lang="en-US" sz="1000" b="1">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Herbarium information for all tissue samples used for metabolite measurements.</a:t>
            </a:r>
            <a:endParaRPr lang="en-US" sz="1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A260FBE2-82B7-4005-8430-0A8EBB7356D8}"/>
              </a:ext>
            </a:extLst>
          </p:cNvPr>
          <p:cNvGraphicFramePr>
            <a:graphicFrameLocks noGrp="1"/>
          </p:cNvGraphicFramePr>
          <p:nvPr>
            <p:extLst>
              <p:ext uri="{D42A27DB-BD31-4B8C-83A1-F6EECF244321}">
                <p14:modId xmlns:p14="http://schemas.microsoft.com/office/powerpoint/2010/main" val="401456471"/>
              </p:ext>
            </p:extLst>
          </p:nvPr>
        </p:nvGraphicFramePr>
        <p:xfrm>
          <a:off x="86106" y="339386"/>
          <a:ext cx="7600187" cy="9513880"/>
        </p:xfrm>
        <a:graphic>
          <a:graphicData uri="http://schemas.openxmlformats.org/drawingml/2006/table">
            <a:tbl>
              <a:tblPr>
                <a:tableStyleId>{5C22544A-7EE6-4342-B048-85BDC9FD1C3A}</a:tableStyleId>
              </a:tblPr>
              <a:tblGrid>
                <a:gridCol w="209588">
                  <a:extLst>
                    <a:ext uri="{9D8B030D-6E8A-4147-A177-3AD203B41FA5}">
                      <a16:colId xmlns:a16="http://schemas.microsoft.com/office/drawing/2014/main" val="1651059902"/>
                    </a:ext>
                  </a:extLst>
                </a:gridCol>
                <a:gridCol w="1582391">
                  <a:extLst>
                    <a:ext uri="{9D8B030D-6E8A-4147-A177-3AD203B41FA5}">
                      <a16:colId xmlns:a16="http://schemas.microsoft.com/office/drawing/2014/main" val="3874775501"/>
                    </a:ext>
                  </a:extLst>
                </a:gridCol>
                <a:gridCol w="565886">
                  <a:extLst>
                    <a:ext uri="{9D8B030D-6E8A-4147-A177-3AD203B41FA5}">
                      <a16:colId xmlns:a16="http://schemas.microsoft.com/office/drawing/2014/main" val="1637320158"/>
                    </a:ext>
                  </a:extLst>
                </a:gridCol>
                <a:gridCol w="872409">
                  <a:extLst>
                    <a:ext uri="{9D8B030D-6E8A-4147-A177-3AD203B41FA5}">
                      <a16:colId xmlns:a16="http://schemas.microsoft.com/office/drawing/2014/main" val="2677870950"/>
                    </a:ext>
                  </a:extLst>
                </a:gridCol>
                <a:gridCol w="2315949">
                  <a:extLst>
                    <a:ext uri="{9D8B030D-6E8A-4147-A177-3AD203B41FA5}">
                      <a16:colId xmlns:a16="http://schemas.microsoft.com/office/drawing/2014/main" val="491243814"/>
                    </a:ext>
                  </a:extLst>
                </a:gridCol>
                <a:gridCol w="2053964">
                  <a:extLst>
                    <a:ext uri="{9D8B030D-6E8A-4147-A177-3AD203B41FA5}">
                      <a16:colId xmlns:a16="http://schemas.microsoft.com/office/drawing/2014/main" val="396811953"/>
                    </a:ext>
                  </a:extLst>
                </a:gridCol>
              </a:tblGrid>
              <a:tr h="111928">
                <a:tc>
                  <a:txBody>
                    <a:bodyPr/>
                    <a:lstStyle/>
                    <a:p>
                      <a:pPr algn="r" fontAlgn="b"/>
                      <a:r>
                        <a:rPr lang="en-US" sz="600" b="1" u="none" strike="noStrike">
                          <a:effectLst/>
                          <a:latin typeface="Arial" panose="020B0604020202020204" pitchFamily="34" charset="0"/>
                          <a:cs typeface="Arial" panose="020B0604020202020204" pitchFamily="34" charset="0"/>
                        </a:rPr>
                        <a:t>#</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Species</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Condition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Organ</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b="1" u="none" strike="noStrike">
                          <a:effectLst/>
                          <a:latin typeface="Arial" panose="020B0604020202020204" pitchFamily="34" charset="0"/>
                          <a:cs typeface="Arial" panose="020B0604020202020204" pitchFamily="34" charset="0"/>
                        </a:rPr>
                        <a:t>Herbarium</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1" u="none" strike="noStrike">
                          <a:effectLst/>
                          <a:latin typeface="Arial" panose="020B0604020202020204" pitchFamily="34" charset="0"/>
                          <a:cs typeface="Arial" panose="020B0604020202020204" pitchFamily="34" charset="0"/>
                        </a:rPr>
                        <a:t>Voucher label</a:t>
                      </a:r>
                      <a:endParaRPr lang="en-US" sz="6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6646595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T. H. Everett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5524126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altissima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M. Churadze 1007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638103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74155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K. M. Naid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93950708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558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42286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angustifolia ssp. micrathum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Tiehm 16758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504738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antirrhinoides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N. D. Atwood 28625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838359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a:t>
                      </a:r>
                    </a:p>
                  </a:txBody>
                  <a:tcPr marL="9525" marR="9525" marT="9525" marB="0" anchor="ctr"/>
                </a:tc>
                <a:tc rowSpan="3">
                  <a:txBody>
                    <a:bodyPr/>
                    <a:lstStyle/>
                    <a:p>
                      <a:pPr algn="l" rtl="0" fontAlgn="ctr"/>
                      <a:r>
                        <a:rPr lang="en-US" sz="600" i="1" u="none" strike="noStrike">
                          <a:effectLst/>
                          <a:latin typeface="Arial" panose="020B0604020202020204" pitchFamily="34" charset="0"/>
                          <a:cs typeface="Arial" panose="020B0604020202020204" pitchFamily="34" charset="0"/>
                        </a:rPr>
                        <a:t>S. arenicola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Paul Corogin SB104 (FLAS)</a:t>
                      </a:r>
                    </a:p>
                  </a:txBody>
                  <a:tcPr marL="9525" marR="9525" marT="9525" marB="0" anchor="ctr"/>
                </a:tc>
                <a:extLst>
                  <a:ext uri="{0D108BD9-81ED-4DB2-BD59-A6C34878D82A}">
                    <a16:rowId xmlns:a16="http://schemas.microsoft.com/office/drawing/2014/main" val="23807247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9</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b="0" i="0" u="none" strike="noStrike">
                          <a:solidFill>
                            <a:srgbClr val="000000"/>
                          </a:solidFill>
                          <a:effectLst/>
                          <a:latin typeface="Arial" panose="020B0604020202020204" pitchFamily="34" charset="0"/>
                          <a:cs typeface="Arial" panose="020B0604020202020204" pitchFamily="34" charset="0"/>
                        </a:rPr>
                        <a:t>D. B. Wand 6711 (FLAS)</a:t>
                      </a:r>
                    </a:p>
                  </a:txBody>
                  <a:tcPr marL="9525" marR="9525" marT="9525" marB="0" anchor="ctr"/>
                </a:tc>
                <a:extLst>
                  <a:ext uri="{0D108BD9-81ED-4DB2-BD59-A6C34878D82A}">
                    <a16:rowId xmlns:a16="http://schemas.microsoft.com/office/drawing/2014/main" val="130670132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66676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astinae</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T. Howell 38532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409259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baicalensis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79259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barbata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2019-056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0901481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blepharophylla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600" u="none" strike="noStrike">
                          <a:effectLst/>
                          <a:latin typeface="Arial" panose="020B0604020202020204" pitchFamily="34" charset="0"/>
                          <a:cs typeface="Arial" panose="020B0604020202020204" pitchFamily="34" charset="0"/>
                        </a:rPr>
                        <a:t>G. B. Hinton 1086 (NY)</a:t>
                      </a:r>
                      <a:endParaRPr lang="fi-FI"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529915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brittonii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P. Churchill 7376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8048340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californica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Olmstead 434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799856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D. Cardenas et al. 42257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4642332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coerulea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T. S. Quedensley 10037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187635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19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costaricana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Cronquist 8834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5630999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dependens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2019-065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99004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discolor</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 A. Bullock 740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596155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drumondii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L. C. Higgins 17229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35412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elliptica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Nancy Coile 5213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51653574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epilobiifolia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E. Garton 22860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05942040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formosa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 et al. 11073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5844343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fruticosa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7047856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galericulata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Erskine &amp; A. J. Smith 2118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757794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glabriuscula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960072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29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guatemalensis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Alvarez 11028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326096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30</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havanensis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K. Small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5958015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31</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2850124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heydei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6242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845338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hispidula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12501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6007923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holmgreniorum</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Schoolcraft 1222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086940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hookeri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O. Willioms et al. 28585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40956237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incana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R. D. Thomas 150388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63047507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indica var. coccinea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S. Kim &amp; S. T. Lee 2015-0298 (SWU)</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463115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insignis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2015-0110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8553764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39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integrifolia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Kimberely Gulledge 25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8830818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isocheila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2298518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javalambrensis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Charpin et al.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323585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javanica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S. K. Lau 1915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1042455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lateriflora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F. Buddell II 2352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2610990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44</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leonardii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C. Arthwz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18873889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45</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8130138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leptosiplonsipkon</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Maplcoba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1580928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longifolia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Castillo &amp; J. M. Vargas 2722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0586656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lutea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600" u="none" strike="noStrike">
                          <a:effectLst/>
                          <a:latin typeface="Arial" panose="020B0604020202020204" pitchFamily="34" charset="0"/>
                          <a:cs typeface="Arial" panose="020B0604020202020204" pitchFamily="34" charset="0"/>
                        </a:rPr>
                        <a:t>Jorge A. Molina 30005 (NY)</a:t>
                      </a:r>
                      <a:endParaRPr lang="pt-BR"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997851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49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lutilaba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Hinton et al. 21760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43758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microphylla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D. Ripley 14966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73372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multicularis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Assadi, Edmondson &amp; Miller 2135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3877437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52</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multiglandulosa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51703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5178868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53</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Hillary M. Cherry 270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2841443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muriculata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C. L. Lundell 14978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46114077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oblonga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L. H. Cramer 4871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14899601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orientalis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600" u="none" strike="noStrike">
                          <a:effectLst/>
                          <a:latin typeface="Arial" panose="020B0604020202020204" pitchFamily="34" charset="0"/>
                          <a:cs typeface="Arial" panose="020B0604020202020204" pitchFamily="34" charset="0"/>
                        </a:rPr>
                        <a:t>E. Serowa &amp; E. Ryschowa s. n. (NY)</a:t>
                      </a:r>
                      <a:endParaRPr lang="pl-PL"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1630757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ovata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et al. 170488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8072280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parvula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Thomas &amp; C. Slaughter 103883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79831309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59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paucifolia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P. Jaeger 8796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59350231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pekinensis var. alpina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2015-0268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148686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peregrina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Field &amp; Y. Lazar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80715491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pinnatifida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K. H. Rechinger 686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0947894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potosina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D. S. Correll &amp; H. B. Correll 30562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5032943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prostrata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W. Koelz 21180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882250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przewalskii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L. Janczenko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92979662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pseudoserrata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600" u="none" strike="noStrike">
                          <a:effectLst/>
                          <a:latin typeface="Arial" panose="020B0604020202020204" pitchFamily="34" charset="0"/>
                          <a:cs typeface="Arial" panose="020B0604020202020204" pitchFamily="34" charset="0"/>
                        </a:rPr>
                        <a:t>R. Kral s. n. (NY)</a:t>
                      </a:r>
                      <a:endParaRPr lang="nn-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05635290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pulchella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R. Schischkin et al.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5993806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purpurascens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A. M. Brenes s. n.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64572102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69</a:t>
                      </a:r>
                    </a:p>
                  </a:txBody>
                  <a:tcPr marL="9525" marR="9525" marT="9525" marB="0" anchor="ctr"/>
                </a:tc>
                <a:tc rowSpan="2">
                  <a:txBody>
                    <a:bodyPr/>
                    <a:lstStyle/>
                    <a:p>
                      <a:pPr algn="l" rtl="0" fontAlgn="ctr"/>
                      <a:r>
                        <a:rPr lang="en-US" sz="600" i="1" u="none" strike="noStrike">
                          <a:effectLst/>
                          <a:latin typeface="Arial" panose="020B0604020202020204" pitchFamily="34" charset="0"/>
                          <a:cs typeface="Arial" panose="020B0604020202020204" pitchFamily="34" charset="0"/>
                        </a:rPr>
                        <a:t>S. racemosa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University of Florida Herbarium, FL,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n. (FLAS)</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80449832"/>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70</a:t>
                      </a:r>
                    </a:p>
                  </a:txBody>
                  <a:tcPr marL="9525" marR="9525" marT="9525" marB="0" anchor="ctr"/>
                </a:tc>
                <a:tc vMerge="1">
                  <a:txBody>
                    <a:bodyPr/>
                    <a:lstStyle/>
                    <a:p>
                      <a:endParaRPr lang="en-US"/>
                    </a:p>
                  </a:txBody>
                  <a:tcP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5880982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relenorskyi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Donmez 3627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992933784"/>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resinosa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G. C. Freeman &amp; R. E. Brooks 3682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0520893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sapphirina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600" u="none" strike="noStrike">
                          <a:effectLst/>
                          <a:latin typeface="Arial" panose="020B0604020202020204" pitchFamily="34" charset="0"/>
                          <a:cs typeface="Arial" panose="020B0604020202020204" pitchFamily="34" charset="0"/>
                        </a:rPr>
                        <a:t>S. L. Welsh 20585 (NY)</a:t>
                      </a:r>
                      <a:endParaRPr lang="sv-SE"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13447757"/>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74</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scordiifolia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H. H. Iltis et al. 307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3706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75</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seleriana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C. G. Pringle s. n.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24188206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76</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serrata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J. J. Carter s. n.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044665296"/>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77</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siphocampuloides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600" u="none" strike="noStrike">
                          <a:effectLst/>
                          <a:latin typeface="Arial" panose="020B0604020202020204" pitchFamily="34" charset="0"/>
                          <a:cs typeface="Arial" panose="020B0604020202020204" pitchFamily="34" charset="0"/>
                        </a:rPr>
                        <a:t>S. D. White 4380 (NY)</a:t>
                      </a:r>
                      <a:endParaRPr lang="nb-NO"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260702982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78</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splendens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A. Villegas H. 00063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294664689"/>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79</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strigillosa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Sungshin Herbarium, Seoul, Republic of Korea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S. Kim 20140705 (SWU)</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422361741"/>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80</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suffrutscens</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600" u="none" strike="noStrike">
                          <a:effectLst/>
                          <a:latin typeface="Arial" panose="020B0604020202020204" pitchFamily="34" charset="0"/>
                          <a:cs typeface="Arial" panose="020B0604020202020204" pitchFamily="34" charset="0"/>
                        </a:rPr>
                        <a:t>J. L. Reveal 3390 (NY)</a:t>
                      </a:r>
                      <a:endParaRPr lang="da-DK"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1684533138"/>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81</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sumatrana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Leaf</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C. Hamel &amp; R. S. Toroes 767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487891980"/>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82</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tessellata</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Dried</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Steere Herbarium, NY, USA</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600" u="none" strike="noStrike">
                          <a:effectLst/>
                          <a:latin typeface="Arial" panose="020B0604020202020204" pitchFamily="34" charset="0"/>
                          <a:cs typeface="Arial" panose="020B0604020202020204" pitchFamily="34" charset="0"/>
                        </a:rPr>
                        <a:t>R. D. Worthington 13323 (NY)</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351679475"/>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83</a:t>
                      </a:r>
                    </a:p>
                  </a:txBody>
                  <a:tcPr marL="9525" marR="9525" marT="9525" marB="0" anchor="ctr"/>
                </a:tc>
                <a:tc>
                  <a:txBody>
                    <a:bodyPr/>
                    <a:lstStyle/>
                    <a:p>
                      <a:pPr algn="l" rtl="0" fontAlgn="ctr"/>
                      <a:r>
                        <a:rPr lang="en-US" sz="600" i="1" u="none" strike="noStrike">
                          <a:effectLst/>
                          <a:latin typeface="Arial" panose="020B0604020202020204" pitchFamily="34" charset="0"/>
                          <a:cs typeface="Arial" panose="020B0604020202020204" pitchFamily="34" charset="0"/>
                        </a:rPr>
                        <a:t>S. tournefortii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872501093"/>
                  </a:ext>
                </a:extLst>
              </a:tr>
              <a:tr h="111928">
                <a:tc>
                  <a:txBody>
                    <a:bodyPr/>
                    <a:lstStyle/>
                    <a:p>
                      <a:pPr algn="r" fontAlgn="b"/>
                      <a:r>
                        <a:rPr lang="en-US" sz="600" b="0" i="0" u="none" strike="noStrike">
                          <a:solidFill>
                            <a:srgbClr val="000000"/>
                          </a:solidFill>
                          <a:effectLst/>
                          <a:latin typeface="Arial" panose="020B0604020202020204" pitchFamily="34" charset="0"/>
                          <a:cs typeface="Arial" panose="020B0604020202020204" pitchFamily="34" charset="0"/>
                        </a:rPr>
                        <a:t>84</a:t>
                      </a:r>
                    </a:p>
                  </a:txBody>
                  <a:tcPr marL="9525" marR="9525" marT="9525" marB="0" anchor="ctr"/>
                </a:tc>
                <a:tc>
                  <a:txBody>
                    <a:bodyPr/>
                    <a:lstStyle/>
                    <a:p>
                      <a:pPr algn="l" fontAlgn="b"/>
                      <a:r>
                        <a:rPr lang="en-US" sz="600" i="1" u="none" strike="noStrike">
                          <a:effectLst/>
                          <a:latin typeface="Arial" panose="020B0604020202020204" pitchFamily="34" charset="0"/>
                          <a:cs typeface="Arial" panose="020B0604020202020204" pitchFamily="34" charset="0"/>
                        </a:rPr>
                        <a:t>S. wrightii</a:t>
                      </a:r>
                      <a:endParaRPr lang="en-US" sz="6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Fresh</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600" u="none" strike="noStrike">
                          <a:effectLst/>
                          <a:latin typeface="Arial" panose="020B0604020202020204" pitchFamily="34" charset="0"/>
                          <a:cs typeface="Arial" panose="020B0604020202020204" pitchFamily="34" charset="0"/>
                        </a:rPr>
                        <a:t>Leaf, stem, root</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600" u="none" strike="noStrike">
                          <a:effectLst/>
                          <a:latin typeface="Arial" panose="020B0604020202020204" pitchFamily="34" charset="0"/>
                          <a:cs typeface="Arial" panose="020B0604020202020204" pitchFamily="34" charset="0"/>
                        </a:rPr>
                        <a:t>To be submitted</a:t>
                      </a:r>
                      <a:endParaRPr lang="en-US" sz="6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endParaRPr lang="en-US" sz="6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extLst>
                  <a:ext uri="{0D108BD9-81ED-4DB2-BD59-A6C34878D82A}">
                    <a16:rowId xmlns:a16="http://schemas.microsoft.com/office/drawing/2014/main" val="3748906838"/>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4085</TotalTime>
  <Words>2648</Words>
  <Application>Microsoft Office PowerPoint</Application>
  <PresentationFormat>Custom</PresentationFormat>
  <Paragraphs>565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survey of bioactive metabolites in Scutellaria reveals multiple species with significant medicinal potential</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112</cp:revision>
  <dcterms:created xsi:type="dcterms:W3CDTF">2020-05-26T19:49:14Z</dcterms:created>
  <dcterms:modified xsi:type="dcterms:W3CDTF">2020-10-08T06:12:12Z</dcterms:modified>
</cp:coreProperties>
</file>